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9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ubri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16" name="Platshållare fö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7" name="Platshållare för innehåll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8" name="Platshållare för innehåll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24" name="Platshållare för sidfo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29" name="Platshållare för sidfo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4E4E62-FE2E-4D6F-93C3-356DF5451427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02A158-053E-47D9-8534-DAF9973014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xmlns:p14="http://schemas.microsoft.com/office/powerpoint/2010/main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Källkritik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Källor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Kvarlevor (sånt som lämnats kvar)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tex</a:t>
            </a:r>
            <a:r>
              <a:rPr lang="sv-SE" dirty="0" smtClean="0"/>
              <a:t>: mynt, byggnader, statyer, runstenar, bilder</a:t>
            </a:r>
          </a:p>
          <a:p>
            <a:r>
              <a:rPr lang="sv-SE" dirty="0" smtClean="0"/>
              <a:t>Berättande källor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tex</a:t>
            </a:r>
            <a:r>
              <a:rPr lang="sv-SE" dirty="0" smtClean="0"/>
              <a:t>:  dagboksanteckningar, brev, krönikor, bouppteckningar, dialekter, folksagor</a:t>
            </a:r>
          </a:p>
          <a:p>
            <a:r>
              <a:rPr lang="sv-SE" dirty="0" smtClean="0"/>
              <a:t>Ofta är källan både och.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Primära och sekundära källor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Primära källor: </a:t>
            </a:r>
            <a:r>
              <a:rPr lang="sv-SE" dirty="0" smtClean="0"/>
              <a:t>förstahandskällor</a:t>
            </a:r>
            <a:r>
              <a:rPr lang="sv-SE" dirty="0" smtClean="0"/>
              <a:t>, ej bearbetade – t.ex. en dagbok eller ett brev.</a:t>
            </a:r>
          </a:p>
          <a:p>
            <a:r>
              <a:rPr lang="sv-SE" dirty="0" smtClean="0"/>
              <a:t>Sekundära källor: andrahandskällor, bearbetade och sammanställda – t.ex. forskning</a:t>
            </a:r>
          </a:p>
          <a:p>
            <a:r>
              <a:rPr lang="sv-SE" dirty="0" smtClean="0"/>
              <a:t>Tertiära källor; tredjehandskällor: sammanfattningar av bearbetningar, t.ex. historieboken.</a:t>
            </a:r>
            <a:endParaRPr lang="sv-SE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 eller värdering?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”Att </a:t>
            </a:r>
            <a:r>
              <a:rPr lang="sv-SE" dirty="0"/>
              <a:t>England inte längre kan agera självständigt i världspolitiken är tydligt då brittiske premiärministern Tony Blair valt att stödja George Bush politik i mellanöstern</a:t>
            </a:r>
            <a:r>
              <a:rPr lang="sv-SE" dirty="0" smtClean="0"/>
              <a:t>.”</a:t>
            </a:r>
          </a:p>
          <a:p>
            <a:endParaRPr lang="sv-SE" dirty="0"/>
          </a:p>
          <a:p>
            <a:r>
              <a:rPr lang="sv-SE" dirty="0" smtClean="0"/>
              <a:t>Vad är fakta och vad är värderande i påståendet? Behöver en källa vara objektiv för att vara användbar?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424213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Sant eller falskt?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När tillkom källan? (tidskriteriet)</a:t>
            </a:r>
          </a:p>
          <a:p>
            <a:r>
              <a:rPr lang="sv-SE" dirty="0" smtClean="0"/>
              <a:t>I vilket syfte tillkom källan? (tendenskriteriet)</a:t>
            </a:r>
          </a:p>
          <a:p>
            <a:r>
              <a:rPr lang="sv-SE" dirty="0" smtClean="0"/>
              <a:t>Bygger källan på egna erfarenheter, eller är den beroende av andra källor? (beroendekriteriet)</a:t>
            </a:r>
          </a:p>
          <a:p>
            <a:r>
              <a:rPr lang="sv-SE" dirty="0" smtClean="0"/>
              <a:t>Dessa frågor ställs för att fastställa äktheten i källan (äkthetskriteriet)</a:t>
            </a:r>
            <a:endParaRPr lang="sv-SE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1171600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i="1" dirty="0">
                <a:solidFill>
                  <a:srgbClr val="FF0000"/>
                </a:solidFill>
              </a:rPr>
              <a:t>Fundera </a:t>
            </a:r>
            <a:r>
              <a:rPr lang="sv-SE" b="1" i="1" dirty="0" smtClean="0">
                <a:solidFill>
                  <a:srgbClr val="FF0000"/>
                </a:solidFill>
              </a:rPr>
              <a:t>och diskutera </a:t>
            </a:r>
            <a:r>
              <a:rPr lang="sv-SE" b="1" i="1" dirty="0">
                <a:solidFill>
                  <a:srgbClr val="FF0000"/>
                </a:solidFill>
              </a:rPr>
              <a:t>med en kamrat följande frågeställningar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sv-SE" b="1" i="1" dirty="0" smtClean="0">
                <a:solidFill>
                  <a:srgbClr val="FF0000"/>
                </a:solidFill>
              </a:rPr>
              <a:t>:</a:t>
            </a:r>
            <a:endParaRPr lang="sv-SE" dirty="0"/>
          </a:p>
          <a:p>
            <a:pPr lvl="0"/>
            <a:r>
              <a:rPr lang="sv-SE" b="1" dirty="0"/>
              <a:t>Tidskriteriet:</a:t>
            </a:r>
            <a:r>
              <a:rPr lang="sv-SE" dirty="0"/>
              <a:t> hur ska du förhålla dig till detta kriterium? Vilka frågor måste du ställa dig själv, texten du läser, bilden du tittar på…?</a:t>
            </a:r>
          </a:p>
          <a:p>
            <a:pPr lvl="0"/>
            <a:r>
              <a:rPr lang="sv-SE" b="1" dirty="0"/>
              <a:t>Beroendekriteriet:</a:t>
            </a:r>
            <a:r>
              <a:rPr lang="sv-SE" dirty="0"/>
              <a:t> hur ska du förhålla dig till detta kriterium? Vilka frågor måste du ställa dig själv, texten du läser, läraren du lyssnar på, hemsidan du hittat?</a:t>
            </a:r>
          </a:p>
          <a:p>
            <a:pPr lvl="0"/>
            <a:r>
              <a:rPr lang="sv-SE" b="1" dirty="0"/>
              <a:t>Tendenskriteriet:</a:t>
            </a:r>
            <a:r>
              <a:rPr lang="sv-SE" dirty="0"/>
              <a:t> hur ska du förhålla dig till detta kriterium? Vilka frågor måste du ställa dig själv, texten du läser, läraren du lyssnar på, hemsidan du hittat?</a:t>
            </a:r>
          </a:p>
          <a:p>
            <a:pPr lvl="0"/>
            <a:r>
              <a:rPr lang="sv-SE" b="1" dirty="0"/>
              <a:t>Äkthetskriteriet:</a:t>
            </a:r>
            <a:r>
              <a:rPr lang="sv-SE" dirty="0"/>
              <a:t> hur ska du förhålla dig till detta kriterium? Vilka frågor måste du ställa dig själv, texten du läser, läraren du lyssnar på, hemsidan du hittat?</a:t>
            </a:r>
          </a:p>
          <a:p>
            <a:pPr lvl="0"/>
            <a:r>
              <a:rPr lang="sv-SE" b="1" dirty="0">
                <a:solidFill>
                  <a:srgbClr val="0070C0"/>
                </a:solidFill>
              </a:rPr>
              <a:t>Vilket kriterium är det svåraste för dig att förhålla dig till när du i samband med en uppgift i skolan måste vara källkritisk? Varför just det kriteriet?</a:t>
            </a:r>
          </a:p>
          <a:p>
            <a:pPr lvl="0"/>
            <a:r>
              <a:rPr lang="sv-SE" b="1" dirty="0">
                <a:solidFill>
                  <a:srgbClr val="00B050"/>
                </a:solidFill>
              </a:rPr>
              <a:t>När du ska ha med ett avsnitt om källkritik i en större inlämningsuppgift – VAD ÄR DET DÅ SOM SKA STÅ DÄR??</a:t>
            </a:r>
          </a:p>
          <a:p>
            <a:pPr marL="114300" indent="0">
              <a:buNone/>
            </a:pPr>
            <a:r>
              <a:rPr lang="sv-SE" dirty="0"/>
              <a:t> </a:t>
            </a:r>
          </a:p>
          <a:p>
            <a:pPr marL="114300" indent="0" algn="ctr">
              <a:buNone/>
            </a:pPr>
            <a:r>
              <a:rPr lang="sv-SE" b="1" i="1" dirty="0">
                <a:solidFill>
                  <a:srgbClr val="FF0000"/>
                </a:solidFill>
              </a:rPr>
              <a:t>Vi går igenom era svar och diskuterar dem i helklass</a:t>
            </a: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2278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Historiebruk – hur vi använder historia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Behov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Bruk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Brukare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Funktion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Upptäcka, utforska, återskapa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Vetenskapliga studier av historien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Historiker</a:t>
                      </a:r>
                    </a:p>
                    <a:p>
                      <a:r>
                        <a:rPr lang="sv-SE" dirty="0" smtClean="0"/>
                        <a:t>Historielärare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Tala</a:t>
                      </a:r>
                      <a:r>
                        <a:rPr lang="sv-SE" baseline="0" dirty="0" smtClean="0"/>
                        <a:t> om hur det verkligen var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Minnas (eller förtränga)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Individuellt</a:t>
                      </a:r>
                      <a:r>
                        <a:rPr lang="sv-SE" baseline="0" dirty="0" smtClean="0"/>
                        <a:t> och kollektivt minne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Alla människor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Förstå oss själva. Orientering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Återupptäcka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Moraliskt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Välutbildade – intellektuella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Försonas – återskapa värden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Uppfinna</a:t>
                      </a:r>
                      <a:r>
                        <a:rPr lang="sv-SE" baseline="0" dirty="0" smtClean="0"/>
                        <a:t> och återskapa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Ideologiskt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Intellektuella</a:t>
                      </a:r>
                      <a:r>
                        <a:rPr lang="sv-SE" baseline="0" dirty="0" smtClean="0"/>
                        <a:t> eller politiska grupper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Legitimering</a:t>
                      </a:r>
                    </a:p>
                    <a:p>
                      <a:r>
                        <a:rPr lang="sv-SE" dirty="0" smtClean="0"/>
                        <a:t>Rationalisering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Illustrera,</a:t>
                      </a:r>
                      <a:r>
                        <a:rPr lang="sv-SE" baseline="0" dirty="0" smtClean="0"/>
                        <a:t> debattera, offentliggöra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Politiskt</a:t>
                      </a:r>
                    </a:p>
                    <a:p>
                      <a:r>
                        <a:rPr lang="sv-SE" dirty="0" smtClean="0"/>
                        <a:t>Pedagogiskt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Intellektuella</a:t>
                      </a:r>
                      <a:r>
                        <a:rPr lang="sv-SE" baseline="0" dirty="0" smtClean="0"/>
                        <a:t> eller</a:t>
                      </a:r>
                    </a:p>
                    <a:p>
                      <a:r>
                        <a:rPr lang="sv-SE" baseline="0" dirty="0" smtClean="0"/>
                        <a:t>Politiska grupper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Politisera</a:t>
                      </a:r>
                      <a:r>
                        <a:rPr lang="sv-SE" baseline="0" dirty="0" smtClean="0"/>
                        <a:t> historien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Ekonomiska vinster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Kommersiellt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Företagare –</a:t>
                      </a:r>
                      <a:r>
                        <a:rPr lang="sv-SE" dirty="0" err="1" smtClean="0"/>
                        <a:t>media-reklam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Tjäna pengar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Ha roligt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Rekreation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Underhållning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Alla människor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andring">
  <a:themeElements>
    <a:clrScheme name="Vandring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andring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andring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432</Words>
  <Application>Microsoft Macintosh PowerPoint</Application>
  <PresentationFormat>Bildspel på skärmen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Vandring</vt:lpstr>
      <vt:lpstr>Källkritik </vt:lpstr>
      <vt:lpstr>Källor</vt:lpstr>
      <vt:lpstr>Primära och sekundära källor</vt:lpstr>
      <vt:lpstr>Fakta eller värdering?</vt:lpstr>
      <vt:lpstr>Sant eller falskt?</vt:lpstr>
      <vt:lpstr>Fundera och diskutera med en kamrat följande frågeställningar</vt:lpstr>
      <vt:lpstr>Historiebruk – hur vi använder historia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Källkritik</dc:title>
  <dc:creator>Windows-användare</dc:creator>
  <cp:lastModifiedBy>Pedagog</cp:lastModifiedBy>
  <cp:revision>8</cp:revision>
  <dcterms:created xsi:type="dcterms:W3CDTF">2011-08-31T06:37:54Z</dcterms:created>
  <dcterms:modified xsi:type="dcterms:W3CDTF">2015-08-25T07:47:31Z</dcterms:modified>
</cp:coreProperties>
</file>